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57" r:id="rId4"/>
    <p:sldId id="258" r:id="rId5"/>
    <p:sldId id="259" r:id="rId6"/>
    <p:sldId id="262" r:id="rId7"/>
    <p:sldId id="263" r:id="rId8"/>
    <p:sldId id="266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15A"/>
    <a:srgbClr val="372F4B"/>
    <a:srgbClr val="0D1624"/>
    <a:srgbClr val="7F7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D899D-5DB0-45F8-BD48-CD2A9C4CA9D0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62A6F-796F-4715-B41D-BDC819CE02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96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62A6F-796F-4715-B41D-BDC819CE02C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62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5B8F08-2010-4609-AF7E-407561203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6161D2A-4E67-4963-AABE-A00EFCF1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2154B1-E8B7-4C2E-A629-D6176E0B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C1CC76-6962-4E14-BFCD-133F57E6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F66E17-13C4-4594-A6B3-7DE15511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63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53F7DE-D41F-4F08-B8CB-2C80AFCD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6C6ED0-9EFA-4601-B59B-E8E0D446E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FB0118-EF8A-47EB-A3B7-FF8A6515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B454F1-CA4E-45E4-BF3E-9EEA474B5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DEA3DB-FD2C-4EAE-8D55-1FD21872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4011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89247E5-C07B-4B1F-AE99-AC950D7BAB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3D47AA-236D-479F-B16C-864266A3A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086E10-E721-419F-A01C-F3EB0C2C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FB367-35EA-4171-B810-D2B391CD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D6FF28-0093-4696-B0B5-3B9177B8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20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2D5893-2E8F-4392-8976-887B799C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A508CA-9295-4CBD-81EC-99FFC79E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ED33E5-5EF1-4C19-B7C1-3F0C1E64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E0F594-82E4-472C-83B4-35CF8070C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820BF6-448E-4166-BB0F-014FD769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69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BCEA24-C616-4D66-ADB4-1AEDEDBC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881587-8963-4F1B-A09F-EF4A469B3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95F9DD-0049-47FF-9114-497367A4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19DD55-238A-487C-AD95-86A3C07C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1AFCE0-36D7-4C16-ADF9-EEEEE521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30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1C75D4-DFF9-407E-A53D-6BCAA8F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F402D1-1438-4056-9073-E7EB5769C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1C08625-C14A-4889-9BF1-BAE189FFE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8BC720-E489-4FCC-AF88-A9B240FA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2645116-C8E7-4070-916A-A629294B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92AF46-4671-4B9F-B2C1-780B4A79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720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794D7A-EE9F-45B3-9968-5A08218C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A4F684-2E98-44D2-8485-72BC2BC89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86496F6-EEBE-4CA0-832D-1A3820659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53E889E-FFFC-4ADC-ACAD-EA2115FE1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F16924-1851-417C-AC92-B5233BD49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E009AB2-2E21-4979-B8F5-7FA0798D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6C7F6D5-18ED-495D-B1F9-5B4E3635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AC2C6EE-1775-4274-A685-E7D3553D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68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C7110-87C4-4019-A228-F4824E0D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64A210-6266-4FA4-B0D4-A83F528F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09EEF16-C9C2-44A7-8425-19820AE2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B9D42E-08A1-405D-B420-CFC1DF5D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97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D2D437E-F1A8-4480-A5E9-71DE5B615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D6E53B-00C3-4CFB-BFD1-5DE50F02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2005DC-6D96-43DB-8849-3AEAD0E3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238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85669-7F71-43D9-9FF8-7C88B744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2DF615-41CA-42CB-B846-B9D188F5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397CE87-70F1-426D-BAAB-5AC0378C6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B3BB5BF-76EB-4C5A-AE51-F339BE20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C6CD9E-887A-482B-871E-C26D468F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F6F053-FC5C-468B-B5EA-88891429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99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9BF1-A85A-4BBC-AF7E-31921B35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AAA8EDD-0E69-4872-A1C8-E2B22B712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AB45CAC-B68C-4D22-BC7C-E6951EB1A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0C5B6AC-7852-4323-9F5C-0D1334D2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2C2224B-1EA5-473F-97E0-AB300864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84008DD-E8CE-48BB-AFA3-DCA76937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959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BE7A935-C7EF-4C2B-99B5-59790F46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C510136-52E4-4AF8-8AB4-7A404B602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FF812F-9733-4E1A-8241-B11437C75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0990D-C0B6-407B-B8B0-E18127059AC7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26DD2A-37DA-46C6-9070-D85BA1DC4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8FEFB3-7656-4B42-B394-9EFA81EA9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24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DCQkTssh6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70A903C-26C0-4505-A1B5-CA1BCF7EE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59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FC73DD-F289-4D2A-BE4D-144E05A15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23007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</a:bodyPr>
          <a:lstStyle/>
          <a:p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企画者　伊興良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ジャンル　３Ｄファーストパーソン・シューティングゲーム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ターゲット　シューティングゲーム</a:t>
            </a:r>
            <a:r>
              <a:rPr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と</a:t>
            </a:r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サイエンス・フィクション好きなひと　</a:t>
            </a:r>
            <a:endParaRPr kumimoji="1" lang="en-US" altLang="ja-JP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想定ハード  </a:t>
            </a:r>
            <a:r>
              <a:rPr lang="en-US" altLang="ja-JP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PC/Xbox Series X/PS5</a:t>
            </a:r>
            <a:endParaRPr kumimoji="1" lang="ja-JP" altLang="en-US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プレーヤー人数　</a:t>
            </a:r>
            <a:r>
              <a:rPr kumimoji="1" lang="en-US" altLang="ja-JP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1</a:t>
            </a:r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人</a:t>
            </a:r>
          </a:p>
          <a:p>
            <a:endParaRPr kumimoji="1" lang="ja-JP" altLang="en-US" sz="1300" dirty="0">
              <a:solidFill>
                <a:srgbClr val="FFFFFF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268B4F-D80D-458B-9315-9B8B38C4E4DF}"/>
              </a:ext>
            </a:extLst>
          </p:cNvPr>
          <p:cNvSpPr txBox="1"/>
          <p:nvPr/>
        </p:nvSpPr>
        <p:spPr>
          <a:xfrm>
            <a:off x="4074842" y="37426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時間、空間</a:t>
            </a:r>
            <a:r>
              <a:rPr kumimoji="1" lang="en-US" altLang="ja-JP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…</a:t>
            </a: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全てを支配するために</a:t>
            </a:r>
            <a:r>
              <a:rPr kumimoji="1" lang="en-US" altLang="ja-JP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…</a:t>
            </a:r>
            <a:endParaRPr kumimoji="1" lang="ja-JP" altLang="en-US">
              <a:solidFill>
                <a:schemeClr val="bg1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99C517DC-9C2B-4B52-94A7-96CCB9A87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4" y="2503005"/>
            <a:ext cx="12192000" cy="8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9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4" descr="座る, 時計, テーブル, 閉じる が含まれている画像&#10;&#10;自動的に生成された説明">
            <a:extLst>
              <a:ext uri="{FF2B5EF4-FFF2-40B4-BE49-F238E27FC236}">
                <a16:creationId xmlns:a16="http://schemas.microsoft.com/office/drawing/2014/main" id="{FE61FFB2-84FF-456C-8F0F-14D9001DE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7" b="4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タイトル 16">
            <a:extLst>
              <a:ext uri="{FF2B5EF4-FFF2-40B4-BE49-F238E27FC236}">
                <a16:creationId xmlns:a16="http://schemas.microsoft.com/office/drawing/2014/main" id="{0FD5A766-7789-4DA5-B338-55D06390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37" y="155807"/>
            <a:ext cx="3020255" cy="7624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ストーリー</a:t>
            </a:r>
            <a:endParaRPr lang="en-US" altLang="ja-JP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2B4EC09-1637-4364-AF0B-0392EEAD2D57}"/>
              </a:ext>
            </a:extLst>
          </p:cNvPr>
          <p:cNvSpPr txBox="1"/>
          <p:nvPr/>
        </p:nvSpPr>
        <p:spPr>
          <a:xfrm>
            <a:off x="6923921" y="5893230"/>
            <a:ext cx="5134559" cy="681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プレイヤーはこの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生徒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に扮し、空間、時間、物質をコントロールして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真実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を探る。</a:t>
            </a:r>
            <a:endParaRPr kumimoji="1" lang="en-US" altLang="zh-CN" sz="1600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36" name="図 35" descr="高層ビルが立ち並ぶ街&#10;&#10;中程度の精度で自動的に生成された説明">
            <a:extLst>
              <a:ext uri="{FF2B5EF4-FFF2-40B4-BE49-F238E27FC236}">
                <a16:creationId xmlns:a16="http://schemas.microsoft.com/office/drawing/2014/main" id="{AEE02239-4769-4931-96E0-F26EF8B41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77" y="2179314"/>
            <a:ext cx="3741132" cy="3738687"/>
          </a:xfrm>
          <a:prstGeom prst="ellipse">
            <a:avLst/>
          </a:prstGeom>
          <a:ln>
            <a:noFill/>
          </a:ln>
          <a:effectLst>
            <a:softEdge rad="419100"/>
          </a:effectLst>
        </p:spPr>
      </p:pic>
      <p:pic>
        <p:nvPicPr>
          <p:cNvPr id="37" name="図 36" descr="ダイアグラム&#10;&#10;自動的に生成された説明">
            <a:extLst>
              <a:ext uri="{FF2B5EF4-FFF2-40B4-BE49-F238E27FC236}">
                <a16:creationId xmlns:a16="http://schemas.microsoft.com/office/drawing/2014/main" id="{E622003B-5257-455A-BD9F-70E8EEB004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2" y="1093564"/>
            <a:ext cx="4620695" cy="224113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38" name="図 37" descr="アイコン&#10;&#10;自動的に生成された説明">
            <a:extLst>
              <a:ext uri="{FF2B5EF4-FFF2-40B4-BE49-F238E27FC236}">
                <a16:creationId xmlns:a16="http://schemas.microsoft.com/office/drawing/2014/main" id="{FC3F4302-7CC2-4447-8BFD-6C042BA24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49" y="964770"/>
            <a:ext cx="3791938" cy="889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図 38" descr="軟体動物 が含まれている画像&#10;&#10;自動的に生成された説明">
            <a:extLst>
              <a:ext uri="{FF2B5EF4-FFF2-40B4-BE49-F238E27FC236}">
                <a16:creationId xmlns:a16="http://schemas.microsoft.com/office/drawing/2014/main" id="{E3B09E79-16BD-4D80-8561-FAE3925221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75" y="1764860"/>
            <a:ext cx="768209" cy="6973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08FA27A-B696-4E60-870A-992113846978}"/>
              </a:ext>
            </a:extLst>
          </p:cNvPr>
          <p:cNvSpPr txBox="1"/>
          <p:nvPr/>
        </p:nvSpPr>
        <p:spPr>
          <a:xfrm>
            <a:off x="63477" y="2194061"/>
            <a:ext cx="6276974" cy="758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21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世紀末、前の時代が残した万有の理論的問題である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弦理論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を解決するために、世界各国連携して、最先端技術を持つ物理研究チーム「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ストリングス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」（</a:t>
            </a:r>
            <a:r>
              <a:rPr lang="en-US" altLang="ja-JP" sz="1600" dirty="0">
                <a:solidFill>
                  <a:schemeClr val="accent5"/>
                </a:solidFill>
                <a:latin typeface="Aharoni" panose="02010803020104030203" pitchFamily="2" charset="-79"/>
                <a:ea typeface="HGS創英角ｺﾞｼｯｸUB" panose="020B0900000000000000" pitchFamily="34" charset="-128"/>
                <a:cs typeface="Aharoni" panose="02010803020104030203" pitchFamily="2" charset="-79"/>
              </a:rPr>
              <a:t>STRINGS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）を結成した。</a:t>
            </a:r>
            <a:endParaRPr kumimoji="1" lang="en-US" altLang="ja-JP" sz="1600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ACC00C8-F945-4B7C-8460-05DFF0AF49CB}"/>
              </a:ext>
            </a:extLst>
          </p:cNvPr>
          <p:cNvSpPr txBox="1"/>
          <p:nvPr/>
        </p:nvSpPr>
        <p:spPr>
          <a:xfrm>
            <a:off x="7432594" y="964770"/>
            <a:ext cx="455126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宇宙のすべてを説明するために、弦理論は発表された。弦理論から見れば、宇宙のすべての現象や物事は</a:t>
            </a:r>
            <a:r>
              <a:rPr kumimoji="1" lang="en-US" altLang="ja-JP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1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次元の弦ごととして扱っていることだ。弦理論が実証されば、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時間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、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空間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、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物質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、さらには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次元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などをコントロールすることが夢ではないかもしれない</a:t>
            </a:r>
            <a:r>
              <a:rPr kumimoji="1" lang="ja-JP" altLang="en-US" sz="18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。</a:t>
            </a:r>
            <a:endParaRPr lang="ja-JP" altLang="en-US" dirty="0"/>
          </a:p>
        </p:txBody>
      </p:sp>
      <p:pic>
        <p:nvPicPr>
          <p:cNvPr id="44" name="図 43" descr="光, 星, 挿絵 が含まれている画像&#10;&#10;自動的に生成された説明">
            <a:extLst>
              <a:ext uri="{FF2B5EF4-FFF2-40B4-BE49-F238E27FC236}">
                <a16:creationId xmlns:a16="http://schemas.microsoft.com/office/drawing/2014/main" id="{55C94D3F-5475-4E7D-BEEF-1A6EDE03B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57" y="2545259"/>
            <a:ext cx="980343" cy="14172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5C94C63-FAC3-4CB8-82B2-E9C34BA04351}"/>
              </a:ext>
            </a:extLst>
          </p:cNvPr>
          <p:cNvSpPr txBox="1"/>
          <p:nvPr/>
        </p:nvSpPr>
        <p:spPr>
          <a:xfrm>
            <a:off x="63477" y="3040073"/>
            <a:ext cx="6276974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研究チームは努力を重ねた結果、ある日、弦理論の研究に大きなブレークスルーだったと発表した。</a:t>
            </a:r>
            <a:endParaRPr kumimoji="1" lang="en-US" altLang="ja-JP" sz="1600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45" name="図 44" descr="暗い, 光, テーブル, 部屋 が含まれている画像&#10;&#10;自動的に生成された説明">
            <a:extLst>
              <a:ext uri="{FF2B5EF4-FFF2-40B4-BE49-F238E27FC236}">
                <a16:creationId xmlns:a16="http://schemas.microsoft.com/office/drawing/2014/main" id="{41218D80-34D7-4358-B1C5-7C145551E99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1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80" y="4762973"/>
            <a:ext cx="2399599" cy="1947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図 9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BA04D89C-163F-4ABA-A660-CD50B49AC0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7" y="4879135"/>
            <a:ext cx="3052365" cy="1971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E036E1AC-E517-45E8-8743-D017A24A3FB5}"/>
              </a:ext>
            </a:extLst>
          </p:cNvPr>
          <p:cNvSpPr txBox="1"/>
          <p:nvPr/>
        </p:nvSpPr>
        <p:spPr>
          <a:xfrm>
            <a:off x="63477" y="3945302"/>
            <a:ext cx="780118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とある物理学を専攻している彼が</a:t>
            </a:r>
            <a:r>
              <a:rPr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研究棟</a:t>
            </a: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に入った瞬間、ビルの全員が消えた。それどころか、メイン研究室に到着したかれは、</a:t>
            </a:r>
            <a:r>
              <a:rPr lang="ja-JP" altLang="en-US" sz="1600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弦</a:t>
            </a: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の入った</a:t>
            </a:r>
            <a:r>
              <a:rPr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マシン</a:t>
            </a: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を見つけた。なぜかスイッチが入ったことで、研究棟全体が、ひいては世界的に時間、空間、物質などが</a:t>
            </a:r>
            <a:r>
              <a:rPr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カオス</a:t>
            </a: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に陥り、そしてこの時空に属さない</a:t>
            </a:r>
            <a:r>
              <a:rPr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生物</a:t>
            </a: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も出現した。</a:t>
            </a:r>
            <a:endParaRPr lang="en-US" altLang="ja-JP" sz="1600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47" name="図 46" descr="星のｃｇ画像&#10;&#10;中程度の精度で自動的に生成された説明">
            <a:extLst>
              <a:ext uri="{FF2B5EF4-FFF2-40B4-BE49-F238E27FC236}">
                <a16:creationId xmlns:a16="http://schemas.microsoft.com/office/drawing/2014/main" id="{309FBBF8-AC58-40EB-90F8-6ECDE36146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22" y="912202"/>
            <a:ext cx="794302" cy="6973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9497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図 7" descr="座る, 光, 立つ が含まれている画像&#10;&#10;自動的に生成された説明">
            <a:extLst>
              <a:ext uri="{FF2B5EF4-FFF2-40B4-BE49-F238E27FC236}">
                <a16:creationId xmlns:a16="http://schemas.microsoft.com/office/drawing/2014/main" id="{AD97C169-F75E-477E-ACD3-62F81CCB0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79" b="10224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44" name="タイトル 16">
            <a:extLst>
              <a:ext uri="{FF2B5EF4-FFF2-40B4-BE49-F238E27FC236}">
                <a16:creationId xmlns:a16="http://schemas.microsoft.com/office/drawing/2014/main" id="{7DFF39F1-52F5-4E61-A092-054062FD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37" y="155807"/>
            <a:ext cx="3020255" cy="7624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コンセプト</a:t>
            </a:r>
            <a:endParaRPr lang="en-US" altLang="ja-JP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50" name="図 49" descr="座る, 時計, テーブル, 閉じる が含まれている画像&#10;&#10;自動的に生成された説明">
            <a:extLst>
              <a:ext uri="{FF2B5EF4-FFF2-40B4-BE49-F238E27FC236}">
                <a16:creationId xmlns:a16="http://schemas.microsoft.com/office/drawing/2014/main" id="{E22ABBC8-84D3-4837-A079-37364FE0E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94" y="3429000"/>
            <a:ext cx="3149070" cy="2098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図 56" descr="人, 作品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63886CB9-AE1F-4CB1-8637-597D3C460E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170" y="3886215"/>
            <a:ext cx="3149070" cy="2098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F:\企画３\图\1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88" y="3021146"/>
            <a:ext cx="2459631" cy="15884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図 54" descr="建物, 屋外, 車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1E6AB165-D1B9-4822-A8C6-BDCFA2FB7F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53" y="3429000"/>
            <a:ext cx="3149070" cy="2098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F3D8E4D-2251-461B-8A64-333396534DD3}"/>
              </a:ext>
            </a:extLst>
          </p:cNvPr>
          <p:cNvSpPr txBox="1"/>
          <p:nvPr/>
        </p:nvSpPr>
        <p:spPr>
          <a:xfrm>
            <a:off x="2455420" y="1632464"/>
            <a:ext cx="7287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弦</a:t>
            </a:r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で</a:t>
            </a:r>
            <a:r>
              <a:rPr kumimoji="1" lang="ja-JP" altLang="en-US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時間</a:t>
            </a: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、</a:t>
            </a:r>
            <a:r>
              <a:rPr kumimoji="1" lang="ja-JP" altLang="en-US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空間</a:t>
            </a: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、</a:t>
            </a:r>
            <a:r>
              <a:rPr kumimoji="1" lang="ja-JP" altLang="en-US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物質</a:t>
            </a: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をコントロールする。</a:t>
            </a:r>
            <a:endParaRPr kumimoji="1" lang="en-US" altLang="ja-JP" dirty="0">
              <a:solidFill>
                <a:schemeClr val="bg1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混乱（</a:t>
            </a:r>
            <a:r>
              <a:rPr kumimoji="1" lang="ja-JP" altLang="en-US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カオス</a:t>
            </a:r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）している宇（</a:t>
            </a:r>
            <a:r>
              <a:rPr lang="en-US" altLang="ja-JP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Space</a:t>
            </a:r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）宙（</a:t>
            </a:r>
            <a:r>
              <a:rPr lang="en-US" altLang="ja-JP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Time</a:t>
            </a:r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）</a:t>
            </a: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の中に真実を探る。</a:t>
            </a:r>
            <a:endParaRPr kumimoji="1" lang="en-US" altLang="ja-JP" dirty="0">
              <a:solidFill>
                <a:schemeClr val="bg1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無限な可能性がある時空に繰り返す。</a:t>
            </a:r>
            <a:endParaRPr kumimoji="1" lang="en-US" altLang="ja-JP" dirty="0">
              <a:solidFill>
                <a:schemeClr val="bg1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366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5" descr="座る, 光, 立つ が含まれている画像&#10;&#10;自動的に生成された説明">
            <a:extLst>
              <a:ext uri="{FF2B5EF4-FFF2-40B4-BE49-F238E27FC236}">
                <a16:creationId xmlns:a16="http://schemas.microsoft.com/office/drawing/2014/main" id="{6DB2B7F4-F335-43BF-A790-D7EE5769E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00" r="-5" b="10999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9" name="タイトル 16">
            <a:extLst>
              <a:ext uri="{FF2B5EF4-FFF2-40B4-BE49-F238E27FC236}">
                <a16:creationId xmlns:a16="http://schemas.microsoft.com/office/drawing/2014/main" id="{9AD00F5A-25EF-4BFE-AF00-F48D168769A0}"/>
              </a:ext>
            </a:extLst>
          </p:cNvPr>
          <p:cNvSpPr txBox="1">
            <a:spLocks/>
          </p:cNvSpPr>
          <p:nvPr/>
        </p:nvSpPr>
        <p:spPr>
          <a:xfrm>
            <a:off x="208137" y="155807"/>
            <a:ext cx="3020255" cy="762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ゲーム内容</a:t>
            </a:r>
            <a:endParaRPr lang="en-US" altLang="ja-JP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12" name="図 11" descr="大きい, 座る, モニター, 立つ が含まれている画像&#10;&#10;自動的に生成された説明">
            <a:extLst>
              <a:ext uri="{FF2B5EF4-FFF2-40B4-BE49-F238E27FC236}">
                <a16:creationId xmlns:a16="http://schemas.microsoft.com/office/drawing/2014/main" id="{BAEE3772-61D9-45FA-A9BB-0EE622EA6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45" y="1087551"/>
            <a:ext cx="6892695" cy="379691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2054" name="Picture 6" descr="F:\企画３\图\1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669" y="3617438"/>
            <a:ext cx="3355074" cy="2236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F:\企画３\图\1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698" y="1463688"/>
            <a:ext cx="3026487" cy="1611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3" name="Picture 5" descr="F:\企画３\图\1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00" y="1463688"/>
            <a:ext cx="3047271" cy="1615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テキスト ボックス 1"/>
          <p:cNvSpPr txBox="1"/>
          <p:nvPr/>
        </p:nvSpPr>
        <p:spPr>
          <a:xfrm>
            <a:off x="2662010" y="324810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シューティング</a:t>
            </a:r>
            <a:endParaRPr kumimoji="1" lang="ja-JP" altLang="en-US" dirty="0">
              <a:solidFill>
                <a:schemeClr val="accent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320738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弦</a:t>
            </a:r>
            <a:r>
              <a:rPr kumimoji="1"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発動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0DCC6E-C307-4B36-BE5E-500A1BD49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642" y="5345804"/>
            <a:ext cx="10165218" cy="10156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000" dirty="0">
                <a:solidFill>
                  <a:srgbClr val="FFFFFF"/>
                </a:solidFill>
                <a:latin typeface="HGP創英角ｺﾞｼｯｸUB" pitchFamily="50" charset="-128"/>
                <a:ea typeface="HGP創英角ｺﾞｼｯｸUB" pitchFamily="50" charset="-128"/>
              </a:rPr>
              <a:t>膨大な</a:t>
            </a:r>
            <a:r>
              <a:rPr kumimoji="1" lang="ja-JP" altLang="en-US" sz="20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テクノロジー・ツリー</a:t>
            </a:r>
            <a:r>
              <a:rPr kumimoji="1" lang="ja-JP" altLang="en-US" sz="2000" dirty="0">
                <a:solidFill>
                  <a:srgbClr val="FFFFFF"/>
                </a:solidFill>
                <a:latin typeface="HGP創英角ｺﾞｼｯｸUB" pitchFamily="50" charset="-128"/>
                <a:ea typeface="HGP創英角ｺﾞｼｯｸUB" pitchFamily="50" charset="-128"/>
              </a:rPr>
              <a:t>（時間、空間、物質）から</a:t>
            </a:r>
            <a:r>
              <a:rPr lang="ja-JP" altLang="en-US" sz="2000" dirty="0">
                <a:solidFill>
                  <a:srgbClr val="FFFFFF"/>
                </a:solidFill>
                <a:latin typeface="HGP創英角ｺﾞｼｯｸUB" pitchFamily="50" charset="-128"/>
                <a:ea typeface="HGP創英角ｺﾞｼｯｸUB" pitchFamily="50" charset="-128"/>
              </a:rPr>
              <a:t>自由に戦い方を選べる。</a:t>
            </a:r>
            <a:endParaRPr lang="en-US" altLang="ja-JP" sz="2000" dirty="0">
              <a:solidFill>
                <a:srgbClr val="FFFFFF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時</a:t>
            </a:r>
            <a:r>
              <a:rPr lang="ja-JP" altLang="en-US" sz="20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でも</a:t>
            </a:r>
            <a:r>
              <a:rPr lang="ja-JP" altLang="en-US" sz="20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場所</a:t>
            </a:r>
            <a:r>
              <a:rPr lang="ja-JP" altLang="en-US" sz="20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でも、プレイヤーの思うがままに世界を変える。</a:t>
            </a:r>
            <a:endParaRPr kumimoji="1" lang="ja-JP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4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図 7" descr="天井, 屋内, 建物, キッチン が含まれている画像&#10;&#10;自動的に生成された説明">
            <a:extLst>
              <a:ext uri="{FF2B5EF4-FFF2-40B4-BE49-F238E27FC236}">
                <a16:creationId xmlns:a16="http://schemas.microsoft.com/office/drawing/2014/main" id="{4AD71B78-1695-4914-904E-C5E18CF3F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38074F-D4C4-401A-B29F-C736D46D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91" y="1425389"/>
            <a:ext cx="2344271" cy="663388"/>
          </a:xfrm>
        </p:spPr>
        <p:txBody>
          <a:bodyPr anchor="b"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  <a:latin typeface="HGP創英角ｺﾞｼｯｸUB" pitchFamily="50" charset="-128"/>
                <a:ea typeface="HGP創英角ｺﾞｼｯｸUB" pitchFamily="50" charset="-128"/>
              </a:rPr>
              <a:t>空間支配</a:t>
            </a:r>
          </a:p>
        </p:txBody>
      </p:sp>
      <p:pic>
        <p:nvPicPr>
          <p:cNvPr id="7" name="Picture 2" descr="F:\企画３\图\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18" y="3168045"/>
            <a:ext cx="3083068" cy="2054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F:\企画３\图\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53" y="632012"/>
            <a:ext cx="3107033" cy="2070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テキスト ボックス 5"/>
          <p:cNvSpPr txBox="1"/>
          <p:nvPr/>
        </p:nvSpPr>
        <p:spPr>
          <a:xfrm>
            <a:off x="3841888" y="27987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牽引</a:t>
            </a:r>
          </a:p>
        </p:txBody>
      </p:sp>
      <p:pic>
        <p:nvPicPr>
          <p:cNvPr id="3075" name="Picture 3" descr="F:\企画３\图\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568" y="632012"/>
            <a:ext cx="3107033" cy="2070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6877289" y="27987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移動</a:t>
            </a:r>
          </a:p>
        </p:txBody>
      </p:sp>
      <p:pic>
        <p:nvPicPr>
          <p:cNvPr id="3077" name="Picture 5" descr="F:\企画３\图\2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01" y="609607"/>
            <a:ext cx="3140648" cy="2093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正方形/長方形 9"/>
          <p:cNvSpPr/>
          <p:nvPr/>
        </p:nvSpPr>
        <p:spPr>
          <a:xfrm>
            <a:off x="9890017" y="279871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折り畳む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1A38074F-D4C4-401A-B29F-C736D46DA8BC}"/>
              </a:ext>
            </a:extLst>
          </p:cNvPr>
          <p:cNvSpPr txBox="1">
            <a:spLocks/>
          </p:cNvSpPr>
          <p:nvPr/>
        </p:nvSpPr>
        <p:spPr>
          <a:xfrm>
            <a:off x="383897" y="3863789"/>
            <a:ext cx="2239622" cy="6633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rgbClr val="FFFFFF"/>
                </a:solidFill>
                <a:latin typeface="HGP創英角ｺﾞｼｯｸUB" pitchFamily="50" charset="-128"/>
                <a:ea typeface="HGP創英角ｺﾞｼｯｸUB" pitchFamily="50" charset="-128"/>
              </a:rPr>
              <a:t>時間超克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841888" y="53151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逆転</a:t>
            </a:r>
          </a:p>
        </p:txBody>
      </p:sp>
      <p:pic>
        <p:nvPicPr>
          <p:cNvPr id="3078" name="Picture 6" descr="F:\企画３\图\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50" y="3168045"/>
            <a:ext cx="3095051" cy="2054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正方形/長方形 20"/>
          <p:cNvSpPr/>
          <p:nvPr/>
        </p:nvSpPr>
        <p:spPr>
          <a:xfrm>
            <a:off x="6877289" y="53151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加速</a:t>
            </a:r>
          </a:p>
        </p:txBody>
      </p:sp>
      <p:sp>
        <p:nvSpPr>
          <p:cNvPr id="23" name="正方形/長方形 22"/>
          <p:cNvSpPr/>
          <p:nvPr/>
        </p:nvSpPr>
        <p:spPr>
          <a:xfrm>
            <a:off x="10045167" y="531429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停止</a:t>
            </a:r>
          </a:p>
        </p:txBody>
      </p:sp>
      <p:pic>
        <p:nvPicPr>
          <p:cNvPr id="3080" name="Picture 8" descr="F:\企画３\图\2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895" y="3140474"/>
            <a:ext cx="3100997" cy="208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73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図 9" descr="天井, 屋内, 建物, キッチン が含まれている画像&#10;&#10;自動的に生成された説明">
            <a:extLst>
              <a:ext uri="{FF2B5EF4-FFF2-40B4-BE49-F238E27FC236}">
                <a16:creationId xmlns:a16="http://schemas.microsoft.com/office/drawing/2014/main" id="{4AD71B78-1695-4914-904E-C5E18CF3F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1F12E4C-440C-4480-8E8B-C2893C11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2" y="161365"/>
            <a:ext cx="2164976" cy="753035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システム</a:t>
            </a:r>
            <a:endParaRPr kumimoji="1" lang="ja-JP" altLang="en-US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4099" name="Picture 3" descr="F:\企画３\图\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03" y="883779"/>
            <a:ext cx="2988270" cy="1991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1" name="Picture 5" descr="F:\企画３\图\dd6bb042979f5821d86a57531dfd7e3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03" y="3887753"/>
            <a:ext cx="3048150" cy="1991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2" name="Picture 6" descr="F:\企画３\图\Y3JvcD0xMzAwJTJDNzMxJTJDMCUyQzAmcXVhbGl0eT04NSZmb3JtYXQ9anBnJnJlc2l6ZT0xNjAwJTJDOTAwJmltYWdlX3VyaT1odHRwcyUzQSUyRiUyRnMueWltZy5jb20lMkZvcyUyRmNyZWF0ci11cGxvYWRlZC1pbWFnZXMlMkYyMDE5LTA2JTJGZDQ3YTIyODAtOGQ2OC0xMWU5LWFmZmYtOTNmNTQ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3" y="883779"/>
            <a:ext cx="3048150" cy="1992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3" name="Picture 7" descr="F:\企画３\图\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3" y="3886955"/>
            <a:ext cx="3048150" cy="1992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E2D84C-73B4-4A87-AA45-8B8C44F37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661" y="4047895"/>
            <a:ext cx="4059577" cy="1670610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建物が</a:t>
            </a:r>
            <a:r>
              <a:rPr kumimoji="1"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崩れ</a:t>
            </a:r>
            <a:r>
              <a:rPr kumimoji="1"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、植物が</a:t>
            </a:r>
            <a:r>
              <a:rPr kumimoji="1"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生まれ</a:t>
            </a:r>
            <a:r>
              <a:rPr kumimoji="1" lang="en-US" altLang="ja-JP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…</a:t>
            </a:r>
            <a:r>
              <a:rPr kumimoji="1"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弦の力</a:t>
            </a:r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が世界に</a:t>
            </a:r>
            <a:r>
              <a:rPr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影響</a:t>
            </a:r>
            <a:r>
              <a:rPr kumimoji="1"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されている。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103626" y="1648792"/>
            <a:ext cx="4810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ステージを自由に</a:t>
            </a:r>
            <a:r>
              <a:rPr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破壊</a:t>
            </a:r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、</a:t>
            </a:r>
            <a:r>
              <a:rPr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創造</a:t>
            </a:r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できる。</a:t>
            </a:r>
            <a:endParaRPr lang="en-US" altLang="ja-JP" sz="2400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34024" y="2974469"/>
            <a:ext cx="11330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次世代の</a:t>
            </a:r>
            <a:r>
              <a:rPr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超高速</a:t>
            </a:r>
            <a:r>
              <a:rPr lang="en-US" altLang="ja-JP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SSD</a:t>
            </a:r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により読み込み速度で世界が</a:t>
            </a:r>
            <a:r>
              <a:rPr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一瞬</a:t>
            </a:r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でステージに変化できる。</a:t>
            </a:r>
            <a:endParaRPr lang="en-US" altLang="ja-JP" sz="2400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525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70A903C-26C0-4505-A1B5-CA1BCF7EE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800"/>
                    </a14:imgEffect>
                    <a14:imgEffect>
                      <a14:saturation sat="76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56" b="59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B1F12E4C-440C-4480-8E8B-C2893C11B2AD}"/>
              </a:ext>
            </a:extLst>
          </p:cNvPr>
          <p:cNvSpPr txBox="1">
            <a:spLocks/>
          </p:cNvSpPr>
          <p:nvPr/>
        </p:nvSpPr>
        <p:spPr>
          <a:xfrm>
            <a:off x="138952" y="161365"/>
            <a:ext cx="1636060" cy="753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まとめ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49646"/>
              </p:ext>
            </p:extLst>
          </p:nvPr>
        </p:nvGraphicFramePr>
        <p:xfrm>
          <a:off x="2028952" y="1584965"/>
          <a:ext cx="8128000" cy="36880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n"/>
                      </a:pPr>
                      <a:r>
                        <a:rPr kumimoji="1" lang="ja-JP" altLang="en-US" sz="2000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ケイオティク　</a:t>
                      </a:r>
                      <a:r>
                        <a:rPr kumimoji="1" lang="ja-JP" altLang="en-US" sz="2000" b="0" i="0" kern="1200" dirty="0">
                          <a:solidFill>
                            <a:schemeClr val="accent1"/>
                          </a:solidFill>
                          <a:effectLst/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  <a:cs typeface="+mn-cs"/>
                        </a:rPr>
                        <a:t>ストリングス：</a:t>
                      </a:r>
                      <a:r>
                        <a:rPr kumimoji="1" lang="en-US" altLang="ja-JP" sz="2000" b="0" i="0" kern="1200" dirty="0">
                          <a:solidFill>
                            <a:schemeClr val="accent1"/>
                          </a:solidFill>
                          <a:effectLst/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  <a:cs typeface="+mn-cs"/>
                        </a:rPr>
                        <a:t>CHAOTIC STRINGS</a:t>
                      </a:r>
                      <a:endParaRPr kumimoji="1" lang="ja-JP" altLang="en-US" sz="2000" dirty="0">
                        <a:solidFill>
                          <a:schemeClr val="accent1"/>
                        </a:solidFill>
                        <a:latin typeface="HGP創英角ｺﾞｼｯｸUB" panose="020B0900000000000000" pitchFamily="34" charset="-128"/>
                        <a:ea typeface="HGP創英角ｺﾞｼｯｸUB" panose="020B09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ジャンル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kumimoji="1" lang="ja-JP" altLang="en-US" dirty="0">
                          <a:solidFill>
                            <a:srgbClr val="FFFFFF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３Ｄファーストパーソン・シューティングゲーム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コンセプト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弦</a:t>
                      </a:r>
                      <a:r>
                        <a:rPr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で</a:t>
                      </a: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時間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、</a:t>
                      </a: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空間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、</a:t>
                      </a: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物質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をコントロールして敵を倒し、真実を探る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S創英角ｺﾞｼｯｸUB" panose="020B0900000000000000" pitchFamily="34" charset="-128"/>
                          <a:ea typeface="HGS創英角ｺﾞｼｯｸUB" panose="020B0900000000000000" pitchFamily="34" charset="-128"/>
                        </a:rPr>
                        <a:t>。</a:t>
                      </a:r>
                      <a:endParaRPr kumimoji="1" lang="en-US" altLang="ja-JP" dirty="0">
                        <a:solidFill>
                          <a:schemeClr val="bg1"/>
                        </a:solidFill>
                        <a:latin typeface="HGS創英角ｺﾞｼｯｸUB" panose="020B0900000000000000" pitchFamily="34" charset="-128"/>
                        <a:ea typeface="HGS創英角ｺﾞｼｯｸUB" panose="020B09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600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メインターゲット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n"/>
                      </a:pP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シューティングゲーム</a:t>
                      </a:r>
                      <a:r>
                        <a:rPr lang="ja-JP" altLang="en-US" dirty="0">
                          <a:solidFill>
                            <a:srgbClr val="FFFFFF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と</a:t>
                      </a: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サイエンス・フィクション</a:t>
                      </a:r>
                      <a:r>
                        <a:rPr kumimoji="1" lang="ja-JP" altLang="en-US" dirty="0">
                          <a:solidFill>
                            <a:srgbClr val="FFFFFF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好きなひと</a:t>
                      </a:r>
                      <a:endParaRPr kumimoji="1" lang="ja-JP" altLang="en-US" dirty="0">
                        <a:latin typeface="HGP創英角ｺﾞｼｯｸUB" panose="020B0900000000000000" pitchFamily="34" charset="-128"/>
                        <a:ea typeface="HGP創英角ｺﾞｼｯｸUB" panose="020B09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n"/>
                      </a:pP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サイエンス・フィクションみたい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な物語。</a:t>
                      </a:r>
                      <a:endParaRPr kumimoji="1" lang="en-US" altLang="ja-JP" dirty="0">
                        <a:solidFill>
                          <a:schemeClr val="bg1"/>
                        </a:solidFill>
                        <a:latin typeface="HGP創英角ｺﾞｼｯｸUB" panose="020B0900000000000000" pitchFamily="34" charset="-128"/>
                        <a:ea typeface="HGP創英角ｺﾞｼｯｸUB" panose="020B0900000000000000" pitchFamily="34" charset="-128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n"/>
                      </a:pP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宇宙を</a:t>
                      </a: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コントロール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する奇妙な冒険。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43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70A903C-26C0-4505-A1B5-CA1BCF7EE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59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テキスト ボックス 6"/>
          <p:cNvSpPr txBox="1"/>
          <p:nvPr/>
        </p:nvSpPr>
        <p:spPr>
          <a:xfrm>
            <a:off x="2224744" y="2761390"/>
            <a:ext cx="7736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solidFill>
                  <a:schemeClr val="bg1"/>
                </a:solidFill>
                <a:latin typeface="HGP創英角ｺﾞｼｯｸUB" panose="020B0900000000000000" pitchFamily="34" charset="-128"/>
                <a:ea typeface="HGP創英角ｺﾞｼｯｸUB" panose="020B0900000000000000" pitchFamily="34" charset="-128"/>
              </a:rPr>
              <a:t>ご清聴ありがとうございました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224745" y="4934547"/>
            <a:ext cx="7736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もしよろしければ開発中のデモ動画がありますので、見ていただければ幸いです。</a:t>
            </a:r>
            <a:endParaRPr lang="en-US" altLang="ja-JP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algn="ctr"/>
            <a:r>
              <a:rPr lang="en-US" altLang="ja-JP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https://youtu.be/LDCQkTssh6E</a:t>
            </a:r>
            <a:endParaRPr lang="ja-JP" altLang="en-US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586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TM03457452[[fn=天空]]</Template>
  <TotalTime>1046</TotalTime>
  <Words>491</Words>
  <Application>Microsoft Office PowerPoint</Application>
  <PresentationFormat>ワイド画面</PresentationFormat>
  <Paragraphs>49</Paragraphs>
  <Slides>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HGP創英角ｺﾞｼｯｸUB</vt:lpstr>
      <vt:lpstr>HGS創英角ｺﾞｼｯｸUB</vt:lpstr>
      <vt:lpstr>游ゴシック</vt:lpstr>
      <vt:lpstr>游ゴシック Light</vt:lpstr>
      <vt:lpstr>Aharoni</vt:lpstr>
      <vt:lpstr>Arial</vt:lpstr>
      <vt:lpstr>Wingdings</vt:lpstr>
      <vt:lpstr>Office テーマ</vt:lpstr>
      <vt:lpstr>PowerPoint プレゼンテーション</vt:lpstr>
      <vt:lpstr>ストーリー</vt:lpstr>
      <vt:lpstr>コンセプト</vt:lpstr>
      <vt:lpstr>PowerPoint プレゼンテーション</vt:lpstr>
      <vt:lpstr>空間支配</vt:lpstr>
      <vt:lpstr>システム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st181934@m2.kcg.edu</dc:creator>
  <cp:lastModifiedBy>st181934@m2.kcg.edu</cp:lastModifiedBy>
  <cp:revision>52</cp:revision>
  <dcterms:created xsi:type="dcterms:W3CDTF">2021-02-13T04:45:02Z</dcterms:created>
  <dcterms:modified xsi:type="dcterms:W3CDTF">2021-02-15T11:44:35Z</dcterms:modified>
</cp:coreProperties>
</file>